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3" r:id="rId1"/>
  </p:sldMasterIdLst>
  <p:sldIdLst>
    <p:sldId id="256" r:id="rId2"/>
    <p:sldId id="257" r:id="rId3"/>
    <p:sldId id="269" r:id="rId4"/>
    <p:sldId id="258" r:id="rId5"/>
    <p:sldId id="264" r:id="rId6"/>
    <p:sldId id="259" r:id="rId7"/>
    <p:sldId id="260" r:id="rId8"/>
    <p:sldId id="265" r:id="rId9"/>
    <p:sldId id="261" r:id="rId10"/>
    <p:sldId id="262" r:id="rId11"/>
    <p:sldId id="268" r:id="rId12"/>
    <p:sldId id="263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4660"/>
  </p:normalViewPr>
  <p:slideViewPr>
    <p:cSldViewPr snapToGrid="0">
      <p:cViewPr varScale="1">
        <p:scale>
          <a:sx n="80" d="100"/>
          <a:sy n="80" d="100"/>
        </p:scale>
        <p:origin x="96" y="9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599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335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627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963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037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61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514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307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743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509A250-FF31-4206-8172-F9D3106AACB1}" type="datetimeFigureOut">
              <a:rPr lang="en-US" smtClean="0"/>
              <a:t>3/5/2015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702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467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3/5/2015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879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 smtClean="0"/>
              <a:t>Procedural Content Generation in Games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Austin Andrews 3-6-2015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92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Uses of PCG in Games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335" y="2115154"/>
            <a:ext cx="4902088" cy="2745169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103312" y="2052918"/>
            <a:ext cx="4737315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800" smtClean="0">
                <a:latin typeface="+mn-lt"/>
              </a:rPr>
              <a:t>Item Drops</a:t>
            </a:r>
            <a:endParaRPr lang="en-US" sz="1800" dirty="0" smtClean="0">
              <a:latin typeface="+mn-lt"/>
            </a:endParaRPr>
          </a:p>
          <a:p>
            <a:r>
              <a:rPr lang="en-US" sz="1800" dirty="0" smtClean="0">
                <a:latin typeface="+mn-lt"/>
              </a:rPr>
              <a:t>Borderlands gun generation</a:t>
            </a:r>
          </a:p>
          <a:p>
            <a:pPr lvl="1"/>
            <a:r>
              <a:rPr lang="en-US" dirty="0" smtClean="0">
                <a:latin typeface="+mn-lt"/>
              </a:rPr>
              <a:t>“There are over 17,750,000 different variations of weapons in Borderlands” - Gearbox</a:t>
            </a:r>
          </a:p>
          <a:p>
            <a:pPr lvl="1"/>
            <a:r>
              <a:rPr lang="en-US" dirty="0" smtClean="0">
                <a:latin typeface="+mn-lt"/>
              </a:rPr>
              <a:t>Impossibility to create that many assets manually</a:t>
            </a:r>
          </a:p>
          <a:p>
            <a:pPr lvl="1"/>
            <a:r>
              <a:rPr lang="en-US" dirty="0" smtClean="0">
                <a:latin typeface="+mn-lt"/>
              </a:rPr>
              <a:t>Stats based on player’s levels</a:t>
            </a:r>
          </a:p>
          <a:p>
            <a:r>
              <a:rPr lang="en-US" sz="1800" dirty="0" smtClean="0">
                <a:latin typeface="+mn-lt"/>
              </a:rPr>
              <a:t>Opening chests, finding keys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0953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1450757"/>
          </a:xfrm>
        </p:spPr>
        <p:txBody>
          <a:bodyPr/>
          <a:lstStyle/>
          <a:p>
            <a:r>
              <a:rPr lang="en-US" dirty="0" smtClean="0"/>
              <a:t>Loot Drop Pseudo-Code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1991118"/>
            <a:ext cx="10058400" cy="3733014"/>
          </a:xfrm>
        </p:spPr>
      </p:pic>
    </p:spTree>
    <p:extLst>
      <p:ext uri="{BB962C8B-B14F-4D97-AF65-F5344CB8AC3E}">
        <p14:creationId xmlns:p14="http://schemas.microsoft.com/office/powerpoint/2010/main" val="218680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&amp; Disadvantages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2134058"/>
            <a:ext cx="4937760" cy="4023360"/>
          </a:xfrm>
        </p:spPr>
        <p:txBody>
          <a:bodyPr/>
          <a:lstStyle/>
          <a:p>
            <a:r>
              <a:rPr lang="en-US" dirty="0" smtClean="0"/>
              <a:t>Quantity of required content</a:t>
            </a:r>
          </a:p>
          <a:p>
            <a:r>
              <a:rPr lang="en-US" dirty="0" smtClean="0"/>
              <a:t>Memory management</a:t>
            </a:r>
          </a:p>
          <a:p>
            <a:r>
              <a:rPr lang="en-US" dirty="0" smtClean="0"/>
              <a:t>The future of game’s content can only grow larger and more complicated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2134059"/>
            <a:ext cx="4937760" cy="4023360"/>
          </a:xfrm>
        </p:spPr>
        <p:txBody>
          <a:bodyPr/>
          <a:lstStyle/>
          <a:p>
            <a:r>
              <a:rPr lang="en-US" dirty="0" smtClean="0"/>
              <a:t>Playable worlds can be difficult to construct</a:t>
            </a:r>
          </a:p>
          <a:p>
            <a:r>
              <a:rPr lang="en-US" dirty="0" smtClean="0"/>
              <a:t>Give a player too strong or weak assets</a:t>
            </a:r>
          </a:p>
          <a:p>
            <a:r>
              <a:rPr lang="en-US" dirty="0" smtClean="0"/>
              <a:t>Some view PCG as “lazy” 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8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67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Gearbox Software. 2009. </a:t>
            </a:r>
            <a:r>
              <a:rPr lang="en-US" dirty="0" err="1"/>
              <a:t>Boarderlands</a:t>
            </a:r>
            <a:r>
              <a:rPr lang="en-US" dirty="0"/>
              <a:t> Wiki. Retrieved from http://boarderlands.wikia.com/wiki/Weapons</a:t>
            </a:r>
          </a:p>
          <a:p>
            <a:r>
              <a:rPr lang="en-US" dirty="0"/>
              <a:t>Stephen M. Lee-Urban. 2013. Procedural Content Generation. </a:t>
            </a:r>
            <a:r>
              <a:rPr lang="en-US" i="1" dirty="0"/>
              <a:t>2013 Georgia Tech Lectures</a:t>
            </a:r>
            <a:r>
              <a:rPr lang="en-US" dirty="0"/>
              <a:t>. Retrieved February 4, 2015 from http://www.cc.gatech.edu/~surban6/cs4731/lectures/2013_06_18-ProceduralContentGeneration.pdf</a:t>
            </a:r>
          </a:p>
          <a:p>
            <a:r>
              <a:rPr lang="en-US" dirty="0"/>
              <a:t>Sean Murray and Cam Robinson. 2014. How Does No Man’s Sky Actually Work? – Reality Check. Video. Retrieved on January 2, 2015 from https://www.youtube.com/watch?v=ZVl1Hmth3HE</a:t>
            </a:r>
          </a:p>
          <a:p>
            <a:r>
              <a:rPr lang="en-US" dirty="0"/>
              <a:t>Markus </a:t>
            </a:r>
            <a:r>
              <a:rPr lang="en-US" dirty="0" err="1"/>
              <a:t>Persson</a:t>
            </a:r>
            <a:r>
              <a:rPr lang="en-US" dirty="0"/>
              <a:t> (Notch). 2011. The World of Notch, Rarely Updated, Rambling, Ranting, and Informing. Retrieved February 4, 2015 from http://notch.tumblr.com/post/3746989361/terrain-generation-part-1</a:t>
            </a:r>
          </a:p>
          <a:p>
            <a:r>
              <a:rPr lang="en-US" dirty="0" err="1"/>
              <a:t>Rabidgremlin</a:t>
            </a:r>
            <a:r>
              <a:rPr lang="en-US" dirty="0"/>
              <a:t>. 2014. </a:t>
            </a:r>
            <a:r>
              <a:rPr lang="en-US" dirty="0" err="1"/>
              <a:t>Rabidgremlin’s</a:t>
            </a:r>
            <a:r>
              <a:rPr lang="en-US" dirty="0"/>
              <a:t> Soapbox – Procedural Content Generation: Creating a Universe. Retrieved February 5, 2015 from http://blog.rabidgremlin.com/2015/01/14/procedural-content-generation-creating-a-universe/</a:t>
            </a:r>
          </a:p>
          <a:p>
            <a:r>
              <a:rPr lang="en-US" dirty="0"/>
              <a:t>Julian Togelius. 2011. What is Procedural Content Generation? Mario on the Borderline. Retrieved February 17, 2015 from http://julian.togelius.com/Togelius2011What.pdf</a:t>
            </a:r>
          </a:p>
          <a:p>
            <a:r>
              <a:rPr lang="en-US" dirty="0"/>
              <a:t>Pcg.wikidot.com. 2014. Procedural Content Generation Wiki. Retrieved January 5, 2015 from http://pcg.wikidot.com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22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&amp; definition</a:t>
            </a:r>
          </a:p>
          <a:p>
            <a:r>
              <a:rPr lang="en-US" dirty="0" smtClean="0"/>
              <a:t>History of Procedural Content Generation (PCG) in games</a:t>
            </a:r>
          </a:p>
          <a:p>
            <a:r>
              <a:rPr lang="en-US" dirty="0" smtClean="0"/>
              <a:t>Then and now comparison</a:t>
            </a:r>
          </a:p>
          <a:p>
            <a:r>
              <a:rPr lang="en-US" dirty="0" smtClean="0"/>
              <a:t>Various usage in current games</a:t>
            </a:r>
          </a:p>
          <a:p>
            <a:r>
              <a:rPr lang="en-US" dirty="0" smtClean="0"/>
              <a:t>Advantages &amp; disadvantages</a:t>
            </a:r>
          </a:p>
          <a:p>
            <a:r>
              <a:rPr lang="en-US" dirty="0" smtClean="0"/>
              <a:t>Demo of Minecraft clone</a:t>
            </a:r>
          </a:p>
        </p:txBody>
      </p:sp>
    </p:spTree>
    <p:extLst>
      <p:ext uri="{BB962C8B-B14F-4D97-AF65-F5344CB8AC3E}">
        <p14:creationId xmlns:p14="http://schemas.microsoft.com/office/powerpoint/2010/main" val="384143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of Creating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Manually creation of content</a:t>
            </a:r>
          </a:p>
          <a:p>
            <a:pPr marL="292608" lvl="1" indent="0">
              <a:buNone/>
            </a:pPr>
            <a:r>
              <a:rPr lang="en-US" dirty="0" smtClean="0"/>
              <a:t>	</a:t>
            </a:r>
            <a:r>
              <a:rPr lang="en-US" dirty="0"/>
              <a:t> Artists and developers creating and strategically placing content into games</a:t>
            </a:r>
            <a:r>
              <a:rPr lang="en-US" dirty="0" smtClean="0"/>
              <a:t>.</a:t>
            </a:r>
          </a:p>
          <a:p>
            <a:pPr marL="292608" lvl="1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Randomly generating content</a:t>
            </a:r>
          </a:p>
          <a:p>
            <a:pPr marL="292608" lvl="1" indent="0">
              <a:buNone/>
            </a:pPr>
            <a:r>
              <a:rPr lang="en-US" dirty="0" smtClean="0"/>
              <a:t>	Getting a random number and assigning a value based on it.</a:t>
            </a:r>
          </a:p>
          <a:p>
            <a:pPr marL="292608" lvl="1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Procedurally creating content</a:t>
            </a:r>
          </a:p>
          <a:p>
            <a:pPr marL="292608" lvl="1" indent="0">
              <a:buNone/>
            </a:pPr>
            <a:r>
              <a:rPr lang="en-US" dirty="0"/>
              <a:t>	</a:t>
            </a:r>
            <a:r>
              <a:rPr lang="en-US" dirty="0" smtClean="0"/>
              <a:t>…</a:t>
            </a:r>
          </a:p>
          <a:p>
            <a:pPr marL="292608" lvl="1" indent="0">
              <a:buNone/>
            </a:pPr>
            <a:r>
              <a:rPr lang="en-US" dirty="0"/>
              <a:t>	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6148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PCG?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853248"/>
            <a:ext cx="10051387" cy="4195481"/>
          </a:xfrm>
        </p:spPr>
        <p:txBody>
          <a:bodyPr>
            <a:normAutofit/>
          </a:bodyPr>
          <a:lstStyle/>
          <a:p>
            <a:pPr marL="0" lvl="0" indent="0">
              <a:buClr>
                <a:srgbClr val="E48312"/>
              </a:buClr>
              <a:buNone/>
            </a:pPr>
            <a:r>
              <a:rPr lang="en-US" dirty="0" smtClean="0"/>
              <a:t>“Procedural Content Generation in games refers to the creation of game content automatically using algorithms” – Julian Togelius</a:t>
            </a:r>
            <a:r>
              <a:rPr lang="en-US" sz="1400" cap="all" dirty="0" smtClean="0">
                <a:solidFill>
                  <a:srgbClr val="1E5155">
                    <a:lumMod val="40000"/>
                    <a:lumOff val="60000"/>
                  </a:srgbClr>
                </a:solidFill>
                <a:latin typeface="+mn-lt"/>
              </a:rPr>
              <a:t> </a:t>
            </a:r>
            <a:endParaRPr lang="en-US" dirty="0" smtClean="0"/>
          </a:p>
          <a:p>
            <a:pPr lvl="0"/>
            <a:r>
              <a:rPr lang="en-US" dirty="0" smtClean="0"/>
              <a:t>“PCG is the programmatic generation of game content using a random or pseudo-random process that results in an unpredictable range of possible game play spaces” – pcg.wikidot.com</a:t>
            </a:r>
          </a:p>
          <a:p>
            <a:pPr marL="0" lvl="0" indent="0">
              <a:buClr>
                <a:srgbClr val="E48312"/>
              </a:buClr>
              <a:buNone/>
            </a:pPr>
            <a:r>
              <a:rPr lang="en-US" dirty="0" smtClean="0"/>
              <a:t>“Procedural is not random. Random potentially creates a mess, while procedural is creating mathematical formulas. The results of the formulas are generated on-the-fly by the computer that hopefully looks correct or hand made” – Sean Murray</a:t>
            </a:r>
            <a:endParaRPr lang="en-US" sz="1400" cap="all" spc="200" dirty="0">
              <a:solidFill>
                <a:srgbClr val="637052"/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138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PCG? cont..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009" y="1929448"/>
            <a:ext cx="7190941" cy="404326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009" y="1929443"/>
            <a:ext cx="7181643" cy="40432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009" y="1929438"/>
            <a:ext cx="7188027" cy="40432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009" y="1929444"/>
            <a:ext cx="7285606" cy="40981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009" y="1929444"/>
            <a:ext cx="7285606" cy="4098153"/>
          </a:xfrm>
          <a:prstGeom prst="rect">
            <a:avLst/>
          </a:prstGeom>
        </p:spPr>
      </p:pic>
      <p:pic>
        <p:nvPicPr>
          <p:cNvPr id="12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711" y="1929428"/>
            <a:ext cx="7294904" cy="4101720"/>
          </a:xfrm>
        </p:spPr>
      </p:pic>
    </p:spTree>
    <p:extLst>
      <p:ext uri="{BB962C8B-B14F-4D97-AF65-F5344CB8AC3E}">
        <p14:creationId xmlns:p14="http://schemas.microsoft.com/office/powerpoint/2010/main" val="33836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of Their Kind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Rogue (1983)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64" y="2924144"/>
            <a:ext cx="4392614" cy="2661110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85154" y="1905000"/>
            <a:ext cx="4165680" cy="576262"/>
          </a:xfrm>
        </p:spPr>
        <p:txBody>
          <a:bodyPr/>
          <a:lstStyle/>
          <a:p>
            <a:pPr algn="ctr"/>
            <a:r>
              <a:rPr lang="en-US" dirty="0" smtClean="0"/>
              <a:t>Elite (1984)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154" y="2658567"/>
            <a:ext cx="4165680" cy="3345562"/>
          </a:xfrm>
        </p:spPr>
      </p:pic>
    </p:spTree>
    <p:extLst>
      <p:ext uri="{BB962C8B-B14F-4D97-AF65-F5344CB8AC3E}">
        <p14:creationId xmlns:p14="http://schemas.microsoft.com/office/powerpoint/2010/main" val="272581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547" y="821724"/>
            <a:ext cx="3401064" cy="1447800"/>
          </a:xfrm>
        </p:spPr>
        <p:txBody>
          <a:bodyPr/>
          <a:lstStyle/>
          <a:p>
            <a:r>
              <a:rPr lang="en-US" dirty="0" smtClean="0"/>
              <a:t>Rogue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319" y="1981814"/>
            <a:ext cx="4955532" cy="3026176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3547" y="2527917"/>
            <a:ext cx="3401063" cy="28955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Designed as one of the first PCG games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Generate dungeons </a:t>
            </a:r>
            <a:r>
              <a:rPr lang="en-US" dirty="0" smtClean="0"/>
              <a:t>procedurally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Spawned its own subgenre: “Roguelike”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“Every time you played, you got a new adventure” – Glenn Wichmann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Due to hardware limitations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91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Then and Now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588" y="1737360"/>
            <a:ext cx="4396338" cy="576262"/>
          </a:xfrm>
        </p:spPr>
        <p:txBody>
          <a:bodyPr/>
          <a:lstStyle/>
          <a:p>
            <a:pPr algn="ctr"/>
            <a:r>
              <a:rPr lang="en-US" dirty="0" smtClean="0"/>
              <a:t>Elite (1984)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434" y="3307927"/>
            <a:ext cx="3599620" cy="2890945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770" y="1737360"/>
            <a:ext cx="4396339" cy="576262"/>
          </a:xfrm>
        </p:spPr>
        <p:txBody>
          <a:bodyPr/>
          <a:lstStyle/>
          <a:p>
            <a:pPr algn="ctr"/>
            <a:r>
              <a:rPr lang="en-US" dirty="0" smtClean="0"/>
              <a:t>No Man’s Sky (2015)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770" y="3284391"/>
            <a:ext cx="5183188" cy="2914481"/>
          </a:xfrm>
        </p:spPr>
      </p:pic>
      <p:sp>
        <p:nvSpPr>
          <p:cNvPr id="9" name="Rectangle 8"/>
          <p:cNvSpPr/>
          <p:nvPr/>
        </p:nvSpPr>
        <p:spPr>
          <a:xfrm>
            <a:off x="1497434" y="2138376"/>
            <a:ext cx="359962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2048 planetary systems spread over 8 galaxies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Uses the seed 23114, 548, 46931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Runs on only 32KBs of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5654770" y="2138376"/>
            <a:ext cx="359962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18 quintillion visitable planets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Uses a 64 bit seed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Every player is playing on the same instance of the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569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Uses of PCG in Games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2001795"/>
            <a:ext cx="5820592" cy="4046934"/>
          </a:xfrm>
        </p:spPr>
        <p:txBody>
          <a:bodyPr>
            <a:normAutofit/>
          </a:bodyPr>
          <a:lstStyle/>
          <a:p>
            <a:r>
              <a:rPr lang="en-US" sz="1800" dirty="0" smtClean="0"/>
              <a:t>World Generation</a:t>
            </a:r>
          </a:p>
          <a:p>
            <a:pPr lvl="1"/>
            <a:r>
              <a:rPr lang="en-US" dirty="0" smtClean="0"/>
              <a:t>Terrain, planets, galaxies, universes, etc..</a:t>
            </a:r>
          </a:p>
          <a:p>
            <a:pPr lvl="1"/>
            <a:r>
              <a:rPr lang="en-US" dirty="0" smtClean="0"/>
              <a:t>Minecraft</a:t>
            </a:r>
          </a:p>
          <a:p>
            <a:pPr lvl="2"/>
            <a:r>
              <a:rPr lang="en-US" sz="1800" dirty="0" smtClean="0"/>
              <a:t>Voxel based, chunk loading infinite terrain generator</a:t>
            </a:r>
          </a:p>
          <a:p>
            <a:pPr lvl="2"/>
            <a:r>
              <a:rPr lang="en-US" sz="1800" dirty="0" smtClean="0"/>
              <a:t>The world only exists around the player’s current position</a:t>
            </a:r>
          </a:p>
          <a:p>
            <a:pPr lvl="2"/>
            <a:r>
              <a:rPr lang="en-US" sz="1800" dirty="0" smtClean="0"/>
              <a:t>The algorithm that determines rendered terrain will provide the same results given the same input, however, anything outside the algorithm’s scope does not exists in memory.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91" y="2345724"/>
            <a:ext cx="4869618" cy="273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933</TotalTime>
  <Words>578</Words>
  <Application>Microsoft Office PowerPoint</Application>
  <PresentationFormat>Widescreen</PresentationFormat>
  <Paragraphs>73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Wingdings 3</vt:lpstr>
      <vt:lpstr>Retrospect</vt:lpstr>
      <vt:lpstr>Procedural Content Generation in Games</vt:lpstr>
      <vt:lpstr>Overview</vt:lpstr>
      <vt:lpstr>Methods of Creating Content</vt:lpstr>
      <vt:lpstr>What is PCG?</vt:lpstr>
      <vt:lpstr>What is PCG? cont..</vt:lpstr>
      <vt:lpstr>First of Their Kind</vt:lpstr>
      <vt:lpstr>Rogue</vt:lpstr>
      <vt:lpstr>Then and Now</vt:lpstr>
      <vt:lpstr>Common Uses of PCG in Games</vt:lpstr>
      <vt:lpstr>Common Uses of PCG in Games</vt:lpstr>
      <vt:lpstr>Loot Drop Pseudo-Code</vt:lpstr>
      <vt:lpstr>Advantages &amp; Disadvantages</vt:lpstr>
      <vt:lpstr>Demo</vt:lpstr>
      <vt:lpstr>Sources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Procedural Content Generation in Games</dc:title>
  <dc:creator>Microsoft account</dc:creator>
  <cp:lastModifiedBy>Microsoft account</cp:lastModifiedBy>
  <cp:revision>89</cp:revision>
  <dcterms:created xsi:type="dcterms:W3CDTF">2015-02-26T03:40:11Z</dcterms:created>
  <dcterms:modified xsi:type="dcterms:W3CDTF">2015-03-05T23:31:06Z</dcterms:modified>
</cp:coreProperties>
</file>